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74" r:id="rId5"/>
    <p:sldId id="270" r:id="rId6"/>
    <p:sldId id="275" r:id="rId7"/>
    <p:sldId id="276" r:id="rId8"/>
    <p:sldId id="277" r:id="rId9"/>
    <p:sldId id="279" r:id="rId10"/>
    <p:sldId id="280" r:id="rId11"/>
    <p:sldId id="281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6" autoAdjust="0"/>
    <p:restoredTop sz="94660"/>
  </p:normalViewPr>
  <p:slideViewPr>
    <p:cSldViewPr>
      <p:cViewPr varScale="1">
        <p:scale>
          <a:sx n="110" d="100"/>
          <a:sy n="110" d="100"/>
        </p:scale>
        <p:origin x="104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8/25/2022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8/25/2022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8/25/2022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8/25/2022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40310"/>
            <a:ext cx="4098175" cy="317738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B82D2F"/>
                </a:solidFill>
              </a:rPr>
              <a:t>Project</a:t>
            </a:r>
            <a:r>
              <a:rPr lang="en-US" dirty="0"/>
              <a:t>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injury predictor </a:t>
            </a:r>
          </a:p>
        </p:txBody>
      </p:sp>
      <p:pic>
        <p:nvPicPr>
          <p:cNvPr id="1026" name="Picture 2" descr="19 Mining Clipart — Award Winning | Equipment Radar">
            <a:extLst>
              <a:ext uri="{FF2B5EF4-FFF2-40B4-BE49-F238E27FC236}">
                <a16:creationId xmlns:a16="http://schemas.microsoft.com/office/drawing/2014/main" id="{67E719A6-C681-64B3-D78E-55EBABD61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2384">
            <a:off x="514335" y="-62362"/>
            <a:ext cx="3165778" cy="21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40FE5F-A6EC-511C-D0A3-0FFCD379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284984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D7E6CED-25E9-0AC8-7A1C-2F04B978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416" y="3284984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91477FE-58DD-0919-5F6E-5E2ACF4F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79168">
            <a:off x="5566635" y="2777484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B86C31-3A61-4227-8283-1B41CDD6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938252"/>
            <a:ext cx="3155133" cy="21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27B39-70F5-394D-AFD3-455CEE1C39BB}"/>
              </a:ext>
            </a:extLst>
          </p:cNvPr>
          <p:cNvSpPr txBox="1"/>
          <p:nvPr/>
        </p:nvSpPr>
        <p:spPr>
          <a:xfrm>
            <a:off x="5951984" y="6309320"/>
            <a:ext cx="415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By Grant Towers and Nicholas Mcmahon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app.py and app.js Files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29B765-5C75-A566-FF6A-6FAA2A77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988840"/>
            <a:ext cx="10225136" cy="432048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263352" y="1772816"/>
            <a:ext cx="6480720" cy="5085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AU" sz="7200" b="1" i="1" dirty="0">
                <a:latin typeface="Trebuchet MS" panose="020B0603020202020204" pitchFamily="34" charset="0"/>
              </a:rPr>
              <a:t>Within the 'app.js’ file, there are mapped out options for all possible values</a:t>
            </a:r>
            <a:r>
              <a:rPr lang="en-AU" sz="7200" dirty="0">
                <a:latin typeface="Trebuchet MS" panose="020B0603020202020204" pitchFamily="34" charset="0"/>
              </a:rPr>
              <a:t>, so that the app stores the binary code for each option (based on the selection) and collates it.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AU" sz="7200" dirty="0">
                <a:latin typeface="Trebuchet MS" panose="020B0603020202020204" pitchFamily="34" charset="0"/>
              </a:rPr>
              <a:t>During this process, </a:t>
            </a:r>
            <a:r>
              <a:rPr lang="en-AU" sz="7200" b="1" i="1" dirty="0">
                <a:latin typeface="Trebuchet MS" panose="020B0603020202020204" pitchFamily="34" charset="0"/>
              </a:rPr>
              <a:t>the submitted information is and appended to memory using ‘.node’.</a:t>
            </a:r>
            <a:r>
              <a:rPr lang="en-AU" sz="7200" dirty="0">
                <a:latin typeface="Trebuchet MS" panose="020B0603020202020204" pitchFamily="34" charset="0"/>
              </a:rPr>
              <a:t> These values are concatenated and now align with our data model.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AU" sz="7200" dirty="0">
                <a:latin typeface="Trebuchet MS" panose="020B0603020202020204" pitchFamily="34" charset="0"/>
              </a:rPr>
              <a:t>A concatenated </a:t>
            </a:r>
            <a:r>
              <a:rPr lang="en-AU" sz="7200" b="1" i="1" dirty="0">
                <a:latin typeface="Trebuchet MS" panose="020B0603020202020204" pitchFamily="34" charset="0"/>
              </a:rPr>
              <a:t>text string is created and used to navigate to the 'Answer.html' </a:t>
            </a:r>
            <a:r>
              <a:rPr lang="en-AU" sz="7200" dirty="0">
                <a:latin typeface="Trebuchet MS" panose="020B0603020202020204" pitchFamily="34" charset="0"/>
              </a:rPr>
              <a:t>page.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600" dirty="0">
                <a:latin typeface="Trebuchet MS" panose="020B0603020202020204" pitchFamily="34" charset="0"/>
              </a:rPr>
              <a:t> </a:t>
            </a:r>
            <a:r>
              <a:rPr lang="en-AU" sz="5600" b="1" dirty="0">
                <a:latin typeface="Trebuchet MS" panose="020B0603020202020204" pitchFamily="34" charset="0"/>
              </a:rPr>
              <a:t>Working File:</a:t>
            </a:r>
            <a:r>
              <a:rPr lang="en-AU" sz="5600" dirty="0">
                <a:latin typeface="Trebuchet MS" panose="020B0603020202020204" pitchFamily="34" charset="0"/>
              </a:rPr>
              <a:t> </a:t>
            </a:r>
            <a:r>
              <a:rPr lang="en-AU" sz="56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app.js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96E75-D60D-033B-7332-EF89D36F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628801"/>
            <a:ext cx="3677189" cy="2232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4A105F-294B-E9FC-2CC4-624722E7E017}"/>
              </a:ext>
            </a:extLst>
          </p:cNvPr>
          <p:cNvSpPr/>
          <p:nvPr/>
        </p:nvSpPr>
        <p:spPr>
          <a:xfrm>
            <a:off x="6672064" y="2564904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F801B-40F2-7683-441F-7001E42B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3933056"/>
            <a:ext cx="2284851" cy="183033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9701BC-6928-4CA8-5451-C66D3492AF16}"/>
              </a:ext>
            </a:extLst>
          </p:cNvPr>
          <p:cNvSpPr/>
          <p:nvPr/>
        </p:nvSpPr>
        <p:spPr>
          <a:xfrm rot="1135233">
            <a:off x="6170261" y="4209017"/>
            <a:ext cx="1111955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7DE58-8AC2-7B18-3BAA-20EF0B73C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5808618"/>
            <a:ext cx="3528392" cy="101347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6D0782-76AE-BD2C-1391-59FEA2FF6585}"/>
              </a:ext>
            </a:extLst>
          </p:cNvPr>
          <p:cNvSpPr/>
          <p:nvPr/>
        </p:nvSpPr>
        <p:spPr>
          <a:xfrm rot="2201435">
            <a:off x="5710145" y="5769438"/>
            <a:ext cx="163895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5878E-B0BB-76CF-F37C-9C284F31E9FF}"/>
              </a:ext>
            </a:extLst>
          </p:cNvPr>
          <p:cNvSpPr txBox="1"/>
          <p:nvPr/>
        </p:nvSpPr>
        <p:spPr>
          <a:xfrm>
            <a:off x="3647728" y="6165304"/>
            <a:ext cx="28319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/>
              <a:t>https://grantnickproj3.herokuapp.com/Answer=Male=Under%2020=Apprentice%20or%20Trainee=Crushing%20or%20Processing</a:t>
            </a:r>
          </a:p>
        </p:txBody>
      </p:sp>
    </p:spTree>
    <p:extLst>
      <p:ext uri="{BB962C8B-B14F-4D97-AF65-F5344CB8AC3E}">
        <p14:creationId xmlns:p14="http://schemas.microsoft.com/office/powerpoint/2010/main" val="219344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app.py and app.js 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263352" y="2204864"/>
            <a:ext cx="6912768" cy="4653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7"/>
            </a:pPr>
            <a:r>
              <a:rPr lang="en-AU" sz="7200" dirty="0">
                <a:latin typeface="Trebuchet MS" panose="020B0603020202020204" pitchFamily="34" charset="0"/>
              </a:rPr>
              <a:t>We now have a </a:t>
            </a:r>
            <a:r>
              <a:rPr lang="en-AU" sz="7200" b="1" i="1" dirty="0">
                <a:latin typeface="Trebuchet MS" panose="020B0603020202020204" pitchFamily="34" charset="0"/>
              </a:rPr>
              <a:t>single text string </a:t>
            </a:r>
            <a:r>
              <a:rPr lang="en-AU" sz="7200" dirty="0">
                <a:latin typeface="Trebuchet MS" panose="020B0603020202020204" pitchFamily="34" charset="0"/>
              </a:rPr>
              <a:t>(which aligns with the structure of our data model) - for example: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7"/>
            </a:pPr>
            <a:endParaRPr lang="en-AU" sz="72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7200" dirty="0">
                <a:latin typeface="Trebuchet MS" panose="020B0603020202020204" pitchFamily="34" charset="0"/>
              </a:rPr>
              <a:t>     </a:t>
            </a:r>
            <a:r>
              <a:rPr lang="en-AU" sz="4800" i="1" u="sng" dirty="0">
                <a:latin typeface="Trebuchet MS" panose="020B0603020202020204" pitchFamily="34" charset="0"/>
              </a:rPr>
              <a:t>'</a:t>
            </a:r>
            <a:r>
              <a:rPr lang="en-AU" sz="4800" i="1" u="sng" dirty="0" err="1">
                <a:latin typeface="Trebuchet MS" panose="020B0603020202020204" pitchFamily="34" charset="0"/>
              </a:rPr>
              <a:t>rf.predict</a:t>
            </a:r>
            <a:r>
              <a:rPr lang="en-AU" sz="4800" i="1" u="sng" dirty="0">
                <a:latin typeface="Trebuchet MS" panose="020B0603020202020204" pitchFamily="34" charset="0"/>
              </a:rPr>
              <a:t>([[0,1,0,0,1,0,0,0,0,0,0,0,0,0,0,0,0,0,0,0,0,1,0,0,0,0,0,0,0,1,0]])’.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4800" i="1" u="sng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4800" i="1" u="sng" dirty="0">
              <a:latin typeface="Trebuchet MS" panose="020B0603020202020204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en-AU" sz="7200" dirty="0">
                <a:latin typeface="Trebuchet MS" panose="020B0603020202020204" pitchFamily="34" charset="0"/>
              </a:rPr>
              <a:t>Within ‘app.py’, </a:t>
            </a:r>
            <a:r>
              <a:rPr lang="en-AU" sz="7200" b="1" i="1" dirty="0">
                <a:latin typeface="Trebuchet MS" panose="020B0603020202020204" pitchFamily="34" charset="0"/>
              </a:rPr>
              <a:t>we import the ‘Pickle’ files </a:t>
            </a:r>
            <a:r>
              <a:rPr lang="en-AU" sz="7200" dirty="0">
                <a:latin typeface="Trebuchet MS" panose="020B0603020202020204" pitchFamily="34" charset="0"/>
              </a:rPr>
              <a:t>(containing the trained data model), and using the model, </a:t>
            </a:r>
            <a:r>
              <a:rPr lang="en-AU" sz="7200" b="1" i="1" dirty="0">
                <a:latin typeface="Trebuchet MS" panose="020B0603020202020204" pitchFamily="34" charset="0"/>
              </a:rPr>
              <a:t>call it to predict a value for our user submitted values </a:t>
            </a:r>
            <a:r>
              <a:rPr lang="en-AU" sz="7200" dirty="0">
                <a:latin typeface="Trebuchet MS" panose="020B0603020202020204" pitchFamily="34" charset="0"/>
              </a:rPr>
              <a:t>against our models.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en-AU" sz="7200" dirty="0">
                <a:latin typeface="Trebuchet MS" panose="020B0603020202020204" pitchFamily="34" charset="0"/>
              </a:rPr>
              <a:t>We </a:t>
            </a:r>
            <a:r>
              <a:rPr lang="en-AU" sz="7200" b="1" i="1" dirty="0">
                <a:latin typeface="Trebuchet MS" panose="020B0603020202020204" pitchFamily="34" charset="0"/>
              </a:rPr>
              <a:t>store the results in the “Response” variable</a:t>
            </a:r>
            <a:r>
              <a:rPr lang="en-AU" sz="7200" dirty="0">
                <a:latin typeface="Trebuchet MS" panose="020B0603020202020204" pitchFamily="34" charset="0"/>
              </a:rPr>
              <a:t>, to </a:t>
            </a:r>
            <a:r>
              <a:rPr lang="en-AU" sz="7200" b="1" i="1" dirty="0">
                <a:latin typeface="Trebuchet MS" panose="020B0603020202020204" pitchFamily="34" charset="0"/>
              </a:rPr>
              <a:t>present them during the </a:t>
            </a:r>
            <a:r>
              <a:rPr lang="en-AU" sz="7200" b="1" i="1" dirty="0" err="1">
                <a:latin typeface="Trebuchet MS" panose="020B0603020202020204" pitchFamily="34" charset="0"/>
              </a:rPr>
              <a:t>render_template</a:t>
            </a:r>
            <a:r>
              <a:rPr lang="en-AU" sz="7200" b="1" i="1" dirty="0">
                <a:latin typeface="Trebuchet MS" panose="020B0603020202020204" pitchFamily="34" charset="0"/>
              </a:rPr>
              <a:t> process</a:t>
            </a:r>
            <a:r>
              <a:rPr lang="en-AU" sz="7200" dirty="0">
                <a:latin typeface="Trebuchet MS" panose="020B0603020202020204" pitchFamily="34" charset="0"/>
              </a:rPr>
              <a:t>, which allows us to call them and present them in 'Answer.html', which we can all see.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endParaRPr lang="en-AU" sz="72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5600" b="1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600" b="1" dirty="0">
                <a:latin typeface="Trebuchet MS" panose="020B0603020202020204" pitchFamily="34" charset="0"/>
              </a:rPr>
              <a:t>Working File:</a:t>
            </a:r>
            <a:r>
              <a:rPr lang="en-AU" sz="5600" dirty="0">
                <a:latin typeface="Trebuchet MS" panose="020B0603020202020204" pitchFamily="34" charset="0"/>
              </a:rPr>
              <a:t> </a:t>
            </a:r>
            <a:r>
              <a:rPr lang="en-AU" sz="56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app.js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A8700-5CDB-8851-8D8C-0879F9CF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060848"/>
            <a:ext cx="4797357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Presentation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2420888"/>
            <a:ext cx="5112568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1800" b="1" i="1" dirty="0">
                <a:latin typeface="Trebuchet MS" panose="020B0603020202020204" pitchFamily="34" charset="0"/>
              </a:rPr>
              <a:t>Created this presentation</a:t>
            </a:r>
            <a:r>
              <a:rPr lang="en-AU" sz="18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Stored it in Project Repo and also linked directly in S3 bucket (for direct download).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AU" sz="1400" b="1" dirty="0">
                <a:latin typeface="Trebuchet MS" panose="020B0603020202020204" pitchFamily="34" charset="0"/>
              </a:rPr>
              <a:t>Working File:</a:t>
            </a:r>
            <a:r>
              <a:rPr lang="en-AU" sz="1400" dirty="0">
                <a:latin typeface="Trebuchet MS" panose="020B0603020202020204" pitchFamily="34" charset="0"/>
              </a:rPr>
              <a:t> </a:t>
            </a:r>
            <a:r>
              <a:rPr lang="en-AU" sz="14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Project 3.pptx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04664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B0116-0E91-A8FD-A0A2-C9589806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492896"/>
            <a:ext cx="5967778" cy="3351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0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Observations, Limitations and Potential Enhancements to Model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1916832"/>
            <a:ext cx="72008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b="1" u="sng" dirty="0">
                <a:latin typeface="Trebuchet MS" panose="020B0603020202020204" pitchFamily="34" charset="0"/>
              </a:rPr>
              <a:t>Observation:</a:t>
            </a:r>
            <a:r>
              <a:rPr lang="en-AU" sz="1800" b="1" dirty="0">
                <a:latin typeface="Trebuchet MS" panose="020B0603020202020204" pitchFamily="34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latin typeface="Trebuchet MS" panose="020B0603020202020204" pitchFamily="34" charset="0"/>
              </a:rPr>
              <a:t>What we set out to achieve (creating a predictive model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latin typeface="Trebuchet MS" panose="020B0603020202020204" pitchFamily="34" charset="0"/>
              </a:rPr>
              <a:t>based upon selected criteria) </a:t>
            </a:r>
            <a:r>
              <a:rPr lang="en-AU" sz="1800" b="1" i="1" dirty="0">
                <a:solidFill>
                  <a:srgbClr val="00B050"/>
                </a:solidFill>
                <a:latin typeface="Trebuchet MS" panose="020B0603020202020204" pitchFamily="34" charset="0"/>
              </a:rPr>
              <a:t>has been successful</a:t>
            </a:r>
            <a:r>
              <a:rPr lang="en-AU" sz="1800" dirty="0">
                <a:latin typeface="Trebuchet MS" panose="020B0603020202020204" pitchFamily="34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b="1" u="sng" dirty="0">
                <a:latin typeface="Trebuchet MS" panose="020B0603020202020204" pitchFamily="34" charset="0"/>
              </a:rPr>
              <a:t>Limitations: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latin typeface="Trebuchet MS" panose="020B0603020202020204" pitchFamily="34" charset="0"/>
              </a:rPr>
              <a:t>However, we both learned a critical limitation to the model - that </a:t>
            </a:r>
            <a:r>
              <a:rPr lang="en-AU" sz="1800" b="1" i="1" dirty="0">
                <a:latin typeface="Trebuchet MS" panose="020B0603020202020204" pitchFamily="34" charset="0"/>
              </a:rPr>
              <a:t>any person referring to this model needs to understand</a:t>
            </a:r>
            <a:r>
              <a:rPr lang="en-AU" sz="1800" dirty="0">
                <a:latin typeface="Trebuchet MS" panose="020B0603020202020204" pitchFamily="34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latin typeface="Trebuchet MS" panose="020B0603020202020204" pitchFamily="34" charset="0"/>
              </a:rPr>
              <a:t>The model uses </a:t>
            </a:r>
            <a:r>
              <a:rPr lang="en-AU" sz="1800" b="1" i="1" dirty="0">
                <a:latin typeface="Trebuchet MS" panose="020B0603020202020204" pitchFamily="34" charset="0"/>
              </a:rPr>
              <a:t>previously recorded incident data </a:t>
            </a:r>
            <a:r>
              <a:rPr lang="en-AU" sz="1800" dirty="0">
                <a:latin typeface="Trebuchet MS" panose="020B0603020202020204" pitchFamily="34" charset="0"/>
              </a:rPr>
              <a:t>to make a prediction and although we have a large amount of data, the more filters, or additional parameters you add to the model, the smaller the dataset is to make a prediction.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500" i="1" dirty="0">
                <a:solidFill>
                  <a:srgbClr val="B82D2F"/>
                </a:solidFill>
                <a:latin typeface="Trebuchet MS" panose="020B0603020202020204" pitchFamily="34" charset="0"/>
              </a:rPr>
              <a:t>For example (right), persons aged 70+ have a very small pool of incidents, so the model’s potential to be correct would be lower (as there is less data to predict from)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500" i="1" dirty="0">
              <a:solidFill>
                <a:srgbClr val="B82D2F"/>
              </a:solidFill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500" i="1" dirty="0">
                <a:solidFill>
                  <a:srgbClr val="B82D2F"/>
                </a:solidFill>
                <a:latin typeface="Trebuchet MS" panose="020B0603020202020204" pitchFamily="34" charset="0"/>
              </a:rPr>
              <a:t>In this case, it is a better idea to group the 50 – 89’s together (as this would likely not impact the outcome.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b="1" i="1" u="sng" dirty="0">
                <a:latin typeface="Trebuchet MS" panose="020B0603020202020204" pitchFamily="34" charset="0"/>
              </a:rPr>
              <a:t>The Key Learning</a:t>
            </a:r>
            <a:r>
              <a:rPr lang="en-AU" sz="1800" b="1" i="1" dirty="0">
                <a:latin typeface="Trebuchet MS" panose="020B0603020202020204" pitchFamily="34" charset="0"/>
              </a:rPr>
              <a:t> </a:t>
            </a:r>
            <a:r>
              <a:rPr lang="en-AU" sz="1800" dirty="0">
                <a:latin typeface="Trebuchet MS" panose="020B0603020202020204" pitchFamily="34" charset="0"/>
              </a:rPr>
              <a:t>– know your data, then you are able to mould your data to suit the model and get the best possible results.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B92F8-D98D-52F6-3D2D-C48FF0F0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1916832"/>
            <a:ext cx="908720" cy="90872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16CC217-D7D4-2719-8FAD-D0E4D0FE4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31182"/>
              </p:ext>
            </p:extLst>
          </p:nvPr>
        </p:nvGraphicFramePr>
        <p:xfrm>
          <a:off x="8040216" y="2204864"/>
          <a:ext cx="3816424" cy="3733800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3370407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52598879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664996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</a:rPr>
                        <a:t>Age Group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2D2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</a:rPr>
                        <a:t>Number Incidents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2D2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</a:rPr>
                        <a:t>% of Total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2D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Less Than 20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56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1.1%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27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20 - 29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1,061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21.6%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878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30 - 39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1,275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26.0%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83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40 - 49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1,091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22.2%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271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50 - 59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951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19.4%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03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60 - 69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457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9.3%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0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70 - 79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0.3%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03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80 - 89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0.1%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93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Total Incidents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4,908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1880185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DA944D3F-1E03-B3F3-A500-0DC2D17EE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65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Observations, Limitations and Potential Enhancements to Model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1628800"/>
            <a:ext cx="72008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b="1" dirty="0">
                <a:latin typeface="Trebuchet MS" panose="020B0603020202020204" pitchFamily="34" charset="0"/>
              </a:rPr>
              <a:t>Potential Enhancements: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latin typeface="Trebuchet MS" panose="020B0603020202020204" pitchFamily="34" charset="0"/>
              </a:rPr>
              <a:t> There were a number of areas that we feel could improve the model: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dirty="0">
                <a:latin typeface="Trebuchet MS" panose="020B0603020202020204" pitchFamily="34" charset="0"/>
              </a:rPr>
              <a:t>As per point on previous slide, </a:t>
            </a:r>
            <a:r>
              <a:rPr lang="en-AU" sz="1800" b="1" i="1" dirty="0">
                <a:latin typeface="Trebuchet MS" panose="020B0603020202020204" pitchFamily="34" charset="0"/>
              </a:rPr>
              <a:t>consider focusing on better groupings - consolidate or exclude outlier data</a:t>
            </a:r>
            <a:r>
              <a:rPr lang="en-AU" sz="1800" dirty="0">
                <a:latin typeface="Trebuchet MS" panose="020B0603020202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sz="1800" dirty="0"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b="1" i="1" dirty="0">
                <a:latin typeface="Trebuchet MS" panose="020B0603020202020204" pitchFamily="34" charset="0"/>
              </a:rPr>
              <a:t>Add more models and/or amend the criteria for selection</a:t>
            </a:r>
            <a:r>
              <a:rPr lang="en-AU" sz="1800" dirty="0">
                <a:latin typeface="Trebuchet MS" panose="020B0603020202020204" pitchFamily="34" charset="0"/>
              </a:rPr>
              <a:t>. We wanted it to be a logical assessment for a new employee, but there are better variations we could have used, which may result in more accurate predictions.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sz="1800" dirty="0"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b="1" i="1" dirty="0">
                <a:latin typeface="Trebuchet MS" panose="020B0603020202020204" pitchFamily="34" charset="0"/>
              </a:rPr>
              <a:t>More model refinement </a:t>
            </a:r>
            <a:r>
              <a:rPr lang="en-AU" sz="1800" dirty="0">
                <a:latin typeface="Trebuchet MS" panose="020B0603020202020204" pitchFamily="34" charset="0"/>
              </a:rPr>
              <a:t>- group more of the options for the 'Source of Injury' and 'Activity' fields - as a smaller number of options would likely improve the accuracy of the model.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sz="1800" dirty="0"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b="1" i="1" dirty="0">
                <a:latin typeface="Trebuchet MS" panose="020B0603020202020204" pitchFamily="34" charset="0"/>
              </a:rPr>
              <a:t>Collate More Data </a:t>
            </a:r>
            <a:r>
              <a:rPr lang="en-AU" sz="1800" dirty="0">
                <a:latin typeface="Trebuchet MS" panose="020B0603020202020204" pitchFamily="34" charset="0"/>
              </a:rPr>
              <a:t>- As this model is reliant on data, some of the more obscure occupations/operations end up with less options, therefore the accuracy of the model is reduced.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16CC217-D7D4-2719-8FAD-D0E4D0FE4DAD}"/>
              </a:ext>
            </a:extLst>
          </p:cNvPr>
          <p:cNvGraphicFramePr>
            <a:graphicFrameLocks noGrp="1"/>
          </p:cNvGraphicFramePr>
          <p:nvPr/>
        </p:nvGraphicFramePr>
        <p:xfrm>
          <a:off x="8040216" y="2204864"/>
          <a:ext cx="3816424" cy="3733800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3370407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52598879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664996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</a:rPr>
                        <a:t>Age Group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2D2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</a:rPr>
                        <a:t>Number Incidents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2D2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/>
                          </a:solidFill>
                          <a:effectLst/>
                        </a:rPr>
                        <a:t>% of Total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2D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Less Than 20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56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1.1%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027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20 - 29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1,061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21.6%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878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30 - 39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1,275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26.0%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83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40 - 49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1,091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22.2%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271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50 - 59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951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19.4%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03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60 - 69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457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9.3%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0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70 - 79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0.3%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03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80 - 89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0.1%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93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Total Incidents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4,908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1880185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DA944D3F-1E03-B3F3-A500-0DC2D17EE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065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3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73EDE5-6E5D-22E5-F72F-801195C7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2996952"/>
            <a:ext cx="7920879" cy="945132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Thankyou for listening…</a:t>
            </a:r>
            <a:br>
              <a:rPr lang="en-AU" dirty="0"/>
            </a:br>
            <a:r>
              <a:rPr lang="en-AU" sz="3300" dirty="0"/>
              <a:t>Any Questions?</a:t>
            </a:r>
            <a:r>
              <a:rPr lang="en-AU" dirty="0"/>
              <a:t> </a:t>
            </a:r>
          </a:p>
        </p:txBody>
      </p:sp>
      <p:pic>
        <p:nvPicPr>
          <p:cNvPr id="7" name="Picture 2" descr="19 Mining Clipart — Award Winning | Equipment Radar">
            <a:extLst>
              <a:ext uri="{FF2B5EF4-FFF2-40B4-BE49-F238E27FC236}">
                <a16:creationId xmlns:a16="http://schemas.microsoft.com/office/drawing/2014/main" id="{3F1DD600-202B-1D26-6715-8669D022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2384">
            <a:off x="749446" y="389389"/>
            <a:ext cx="3165778" cy="21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56D18A0-1048-00C9-261D-B0960E06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1995">
            <a:off x="8118834" y="3768686"/>
            <a:ext cx="3155133" cy="21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DDB960B-98B7-DB1B-BF66-4A75EBCE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4917">
            <a:off x="719767" y="4187421"/>
            <a:ext cx="30243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3745B-7789-5BB5-7E7E-869810130B3C}"/>
              </a:ext>
            </a:extLst>
          </p:cNvPr>
          <p:cNvSpPr txBox="1"/>
          <p:nvPr/>
        </p:nvSpPr>
        <p:spPr>
          <a:xfrm>
            <a:off x="4007768" y="4221088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Stay safe out there!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1141AE-A96F-12DE-B259-525AA389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75662"/>
            <a:ext cx="3506957" cy="23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40" y="1988840"/>
            <a:ext cx="9144000" cy="4572001"/>
          </a:xfrm>
        </p:spPr>
        <p:txBody>
          <a:bodyPr>
            <a:normAutofit/>
          </a:bodyPr>
          <a:lstStyle/>
          <a:p>
            <a:r>
              <a:rPr lang="en-US" dirty="0"/>
              <a:t>Project Intent and Purpose</a:t>
            </a:r>
          </a:p>
          <a:p>
            <a:r>
              <a:rPr lang="en-US" dirty="0"/>
              <a:t>Technical Summary</a:t>
            </a:r>
          </a:p>
          <a:p>
            <a:pPr marL="914400" lvl="2" indent="-457200">
              <a:buAutoNum type="arabicPeriod"/>
            </a:pPr>
            <a:r>
              <a:rPr lang="en-US" dirty="0"/>
              <a:t>Data Preparation</a:t>
            </a:r>
          </a:p>
          <a:p>
            <a:pPr marL="914400" lvl="2" indent="-457200">
              <a:buAutoNum type="arabicPeriod"/>
            </a:pPr>
            <a:r>
              <a:rPr lang="en-US" dirty="0"/>
              <a:t>Database/Hosting</a:t>
            </a:r>
          </a:p>
          <a:p>
            <a:pPr marL="914400" lvl="2" indent="-457200">
              <a:buAutoNum type="arabicPeriod"/>
            </a:pPr>
            <a:r>
              <a:rPr lang="en-US" dirty="0"/>
              <a:t>Data Migration and ETL</a:t>
            </a:r>
          </a:p>
          <a:p>
            <a:pPr marL="914400" lvl="2" indent="-457200">
              <a:buAutoNum type="arabicPeriod"/>
            </a:pPr>
            <a:r>
              <a:rPr lang="en-US" dirty="0"/>
              <a:t>Initial Visualisations</a:t>
            </a:r>
          </a:p>
          <a:p>
            <a:pPr marL="914400" lvl="2" indent="-457200">
              <a:buAutoNum type="arabicPeriod"/>
            </a:pPr>
            <a:r>
              <a:rPr lang="en-US" dirty="0"/>
              <a:t>Machine Learning</a:t>
            </a:r>
          </a:p>
          <a:p>
            <a:pPr marL="914400" lvl="2" indent="-457200">
              <a:buAutoNum type="arabicPeriod"/>
            </a:pPr>
            <a:r>
              <a:rPr lang="en-US" dirty="0"/>
              <a:t>app.py and app.js Functions</a:t>
            </a:r>
          </a:p>
          <a:p>
            <a:pPr marL="914400" lvl="2" indent="-457200">
              <a:buAutoNum type="arabicPeriod"/>
            </a:pPr>
            <a:r>
              <a:rPr lang="en-US" dirty="0"/>
              <a:t>HTML Pages</a:t>
            </a:r>
          </a:p>
          <a:p>
            <a:pPr marL="914400" lvl="2" indent="-457200">
              <a:buAutoNum type="arabicPeriod"/>
            </a:pPr>
            <a:r>
              <a:rPr lang="en-US" dirty="0"/>
              <a:t>Presentation</a:t>
            </a:r>
          </a:p>
          <a:p>
            <a:r>
              <a:rPr lang="en-US" dirty="0"/>
              <a:t>Observations, Limitations and Potential Enhancements to Model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9FB858-9AD1-1C62-5431-A1134A18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 Mining Clipart — Award Winning | Equipment Radar">
            <a:extLst>
              <a:ext uri="{FF2B5EF4-FFF2-40B4-BE49-F238E27FC236}">
                <a16:creationId xmlns:a16="http://schemas.microsoft.com/office/drawing/2014/main" id="{3B3A2E06-A56B-3520-CC7C-167337DE6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3388">
            <a:off x="8186151" y="2234123"/>
            <a:ext cx="3980823" cy="265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Intent and Purpose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04A25-F960-7F24-3704-FCE426453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988840"/>
            <a:ext cx="9649072" cy="4320480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0" i="0" dirty="0">
                <a:effectLst/>
                <a:latin typeface="Trebuchet MS" panose="020B0603020202020204" pitchFamily="34" charset="0"/>
              </a:rPr>
              <a:t>We wanted to </a:t>
            </a:r>
            <a:r>
              <a:rPr lang="en-AU" sz="1800" b="1" i="1" dirty="0">
                <a:effectLst/>
                <a:latin typeface="Trebuchet MS" panose="020B0603020202020204" pitchFamily="34" charset="0"/>
              </a:rPr>
              <a:t>develop a data model to predict incident outcomes</a:t>
            </a:r>
            <a:r>
              <a:rPr lang="en-AU" sz="1800" b="0" i="0" dirty="0">
                <a:effectLst/>
                <a:latin typeface="Trebuchet MS" panose="020B0603020202020204" pitchFamily="34" charset="0"/>
              </a:rPr>
              <a:t>, using 2020 US Mining Data.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0" i="0" dirty="0">
                <a:effectLst/>
                <a:latin typeface="Trebuchet MS" panose="020B0603020202020204" pitchFamily="34" charset="0"/>
              </a:rPr>
              <a:t>After testing a number of models, we decided on the 'Sex', 'Age', 'Occupation' and 'Operational Process' columns as our model data.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0" i="0" dirty="0">
                <a:effectLst/>
                <a:latin typeface="Trebuchet MS" panose="020B0603020202020204" pitchFamily="34" charset="0"/>
              </a:rPr>
              <a:t>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800" b="0" i="0" dirty="0">
                <a:effectLst/>
                <a:latin typeface="Trebuchet MS" panose="020B0603020202020204" pitchFamily="34" charset="0"/>
              </a:rPr>
              <a:t>The </a:t>
            </a:r>
            <a:r>
              <a:rPr lang="en-AU" sz="1800" b="1" i="1" dirty="0">
                <a:effectLst/>
                <a:latin typeface="Trebuchet MS" panose="020B0603020202020204" pitchFamily="34" charset="0"/>
              </a:rPr>
              <a:t>website will require the end user to select values for their future, incoming role</a:t>
            </a:r>
            <a:r>
              <a:rPr lang="en-AU" sz="1800" b="0" i="0" dirty="0">
                <a:effectLst/>
                <a:latin typeface="Trebuchet MS" panose="020B0603020202020204" pitchFamily="34" charset="0"/>
              </a:rPr>
              <a:t>, then the site will predict:</a:t>
            </a: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r>
              <a:rPr lang="en-AU" sz="1800" b="0" i="0" dirty="0">
                <a:effectLst/>
                <a:latin typeface="Trebuchet MS" panose="020B0603020202020204" pitchFamily="34" charset="0"/>
              </a:rPr>
              <a:t>1. The 'Activity' the person will most likely be injured doing.</a:t>
            </a: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r>
              <a:rPr lang="en-AU" sz="1800" b="0" i="0" dirty="0">
                <a:effectLst/>
                <a:latin typeface="Trebuchet MS" panose="020B0603020202020204" pitchFamily="34" charset="0"/>
              </a:rPr>
              <a:t>2. The 'Body Part Injured' of the person that will be injured.</a:t>
            </a: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r>
              <a:rPr lang="en-AU" sz="1800" b="0" i="0" dirty="0">
                <a:effectLst/>
                <a:latin typeface="Trebuchet MS" panose="020B0603020202020204" pitchFamily="34" charset="0"/>
              </a:rPr>
              <a:t>3. The 'Nature of Injury' that will be incurred.</a:t>
            </a: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r>
              <a:rPr lang="en-AU" sz="1800" b="0" i="0" dirty="0">
                <a:effectLst/>
                <a:latin typeface="Trebuchet MS" panose="020B0603020202020204" pitchFamily="34" charset="0"/>
              </a:rPr>
              <a:t>4. The 'Source of Injury' that will cause the injury.</a:t>
            </a: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br>
              <a:rPr lang="en-AU" sz="1800" b="0" i="0" dirty="0">
                <a:effectLst/>
                <a:latin typeface="Trebuchet MS" panose="020B0603020202020204" pitchFamily="34" charset="0"/>
              </a:rPr>
            </a:br>
            <a:r>
              <a:rPr lang="en-AU" sz="1800" b="0" i="0" dirty="0">
                <a:effectLst/>
                <a:latin typeface="Trebuchet MS" panose="020B0603020202020204" pitchFamily="34" charset="0"/>
              </a:rPr>
              <a:t>These will all be shown to the visitor as fields on the Website.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4F68F98-9524-5D68-E129-C254AF6B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EAAACB7-B771-E6C0-3AE9-FB9C1A50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4509120"/>
            <a:ext cx="3155133" cy="21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A4D1DA-5F37-67A3-C4AE-2BF24BCF19E7}"/>
              </a:ext>
            </a:extLst>
          </p:cNvPr>
          <p:cNvSpPr txBox="1">
            <a:spLocks/>
          </p:cNvSpPr>
          <p:nvPr/>
        </p:nvSpPr>
        <p:spPr>
          <a:xfrm>
            <a:off x="263352" y="1988840"/>
            <a:ext cx="1152128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AU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</a:t>
            </a:r>
            <a:r>
              <a:rPr lang="en-AU" dirty="0"/>
              <a:t>Database/Hosting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1988840"/>
            <a:ext cx="11521280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Created the AWS RDS Server to house the Postgres DB.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Create the S3 Bucket to store the incident file.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Upload the incident data file to the existing data into the S3 bucket.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Create a Heroku Instance and connect to GitHub Repo.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Deploy the Heroku Website.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62E94-E373-8DD6-968F-EC47DB52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2276872"/>
            <a:ext cx="2952328" cy="1660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411B9-0066-F6AB-DA37-B31B724AE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4437112"/>
            <a:ext cx="1542604" cy="17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Data Preparation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29B765-5C75-A566-FF6A-6FAA2A77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988840"/>
            <a:ext cx="10225136" cy="432048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1988840"/>
            <a:ext cx="6840760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b="1" i="1" dirty="0">
                <a:latin typeface="Trebuchet MS" panose="020B0603020202020204" pitchFamily="34" charset="0"/>
              </a:rPr>
              <a:t>Extracted raw incident data </a:t>
            </a:r>
            <a:r>
              <a:rPr lang="en-AU" sz="1800" dirty="0">
                <a:latin typeface="Trebuchet MS" panose="020B0603020202020204" pitchFamily="34" charset="0"/>
              </a:rPr>
              <a:t>from US CDC Website.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Uploaded the </a:t>
            </a:r>
            <a:r>
              <a:rPr lang="en-AU" sz="1800" b="1" i="1" dirty="0">
                <a:latin typeface="Trebuchet MS" panose="020B0603020202020204" pitchFamily="34" charset="0"/>
              </a:rPr>
              <a:t>data file to AWS S3 Bucket</a:t>
            </a:r>
            <a:r>
              <a:rPr lang="en-AU" sz="18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Import file </a:t>
            </a:r>
            <a:r>
              <a:rPr lang="en-AU" sz="1800" b="1" i="1" dirty="0">
                <a:latin typeface="Trebuchet MS" panose="020B0603020202020204" pitchFamily="34" charset="0"/>
              </a:rPr>
              <a:t>using Jupiter, complete significant data clean-up and grouping </a:t>
            </a:r>
            <a:r>
              <a:rPr lang="en-AU" sz="1800" dirty="0">
                <a:latin typeface="Trebuchet MS" panose="020B0603020202020204" pitchFamily="34" charset="0"/>
              </a:rPr>
              <a:t>as required:</a:t>
            </a:r>
          </a:p>
          <a:p>
            <a:pPr marL="800100" lvl="2" indent="-342900">
              <a:lnSpc>
                <a:spcPct val="110000"/>
              </a:lnSpc>
              <a:spcBef>
                <a:spcPts val="0"/>
              </a:spcBef>
            </a:pPr>
            <a:endParaRPr lang="en-AU" sz="1200" dirty="0">
              <a:latin typeface="Trebuchet MS" panose="020B0603020202020204" pitchFamily="34" charset="0"/>
            </a:endParaRPr>
          </a:p>
          <a:p>
            <a:pPr marL="800100" lvl="2" indent="-342900">
              <a:lnSpc>
                <a:spcPct val="110000"/>
              </a:lnSpc>
              <a:spcBef>
                <a:spcPts val="0"/>
              </a:spcBef>
            </a:pPr>
            <a:r>
              <a:rPr lang="en-AU" sz="1200" dirty="0">
                <a:latin typeface="Trebuchet MS" panose="020B0603020202020204" pitchFamily="34" charset="0"/>
              </a:rPr>
              <a:t>We dropped unnecessary columns and non-injury data </a:t>
            </a:r>
          </a:p>
          <a:p>
            <a:pPr marL="800100" lvl="2" indent="-342900">
              <a:lnSpc>
                <a:spcPct val="110000"/>
              </a:lnSpc>
              <a:spcBef>
                <a:spcPts val="0"/>
              </a:spcBef>
            </a:pPr>
            <a:r>
              <a:rPr lang="en-AU" sz="1200" dirty="0">
                <a:latin typeface="Trebuchet MS" panose="020B0603020202020204" pitchFamily="34" charset="0"/>
              </a:rPr>
              <a:t>A lot of the column data was coded/abbreviated, so we had to interpret, then rename the data columns</a:t>
            </a:r>
          </a:p>
          <a:p>
            <a:pPr marL="800100" lvl="2" indent="-342900">
              <a:lnSpc>
                <a:spcPct val="110000"/>
              </a:lnSpc>
              <a:spcBef>
                <a:spcPts val="0"/>
              </a:spcBef>
            </a:pPr>
            <a:r>
              <a:rPr lang="en-AU" sz="1200" dirty="0">
                <a:latin typeface="Trebuchet MS" panose="020B0603020202020204" pitchFamily="34" charset="0"/>
              </a:rPr>
              <a:t>We had to group values together in many cases (to reduce the number of options), such as operational process, age, injured body parts, occupations</a:t>
            </a:r>
          </a:p>
          <a:p>
            <a:pPr marL="800100" lvl="2" indent="-342900">
              <a:lnSpc>
                <a:spcPct val="110000"/>
              </a:lnSpc>
              <a:spcBef>
                <a:spcPts val="0"/>
              </a:spcBef>
            </a:pPr>
            <a:endParaRPr lang="en-AU" sz="1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1400" b="1" dirty="0">
                <a:latin typeface="Trebuchet MS" panose="020B0603020202020204" pitchFamily="34" charset="0"/>
              </a:rPr>
              <a:t>Working File:</a:t>
            </a:r>
            <a:r>
              <a:rPr lang="en-AU" sz="1400" dirty="0">
                <a:latin typeface="Trebuchet MS" panose="020B0603020202020204" pitchFamily="34" charset="0"/>
              </a:rPr>
              <a:t> </a:t>
            </a:r>
            <a:r>
              <a:rPr lang="en-AU" sz="14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Import Data to Postgres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2735A-5DF8-DD4F-ADD3-866D0C54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916832"/>
            <a:ext cx="4682237" cy="4725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Data Migration and ETL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29B765-5C75-A566-FF6A-6FAA2A77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988840"/>
            <a:ext cx="10225136" cy="432048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2420888"/>
            <a:ext cx="4752528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Following the data clean-up, </a:t>
            </a:r>
            <a:r>
              <a:rPr lang="en-AU" sz="1800" b="1" i="1" dirty="0">
                <a:latin typeface="Trebuchet MS" panose="020B0603020202020204" pitchFamily="34" charset="0"/>
              </a:rPr>
              <a:t>migrate the revised data frame to Postgres</a:t>
            </a:r>
            <a:r>
              <a:rPr lang="en-AU" sz="1800" dirty="0">
                <a:latin typeface="Trebuchet MS" panose="020B06030202020202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Data now ready for query.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dirty="0">
                <a:latin typeface="Trebuchet MS" panose="020B0603020202020204" pitchFamily="34" charset="0"/>
              </a:rPr>
              <a:t>Working File:</a:t>
            </a:r>
            <a:r>
              <a:rPr lang="en-AU" sz="1400" dirty="0">
                <a:latin typeface="Trebuchet MS" panose="020B0603020202020204" pitchFamily="34" charset="0"/>
              </a:rPr>
              <a:t> </a:t>
            </a:r>
            <a:r>
              <a:rPr lang="en-AU" sz="14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N/A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FAB83-72E0-4625-E268-764360C2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2348880"/>
            <a:ext cx="6751160" cy="3710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6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Initial Visualisations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29B765-5C75-A566-FF6A-6FAA2A77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988840"/>
            <a:ext cx="10225136" cy="432048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1988840"/>
            <a:ext cx="3816424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1800" dirty="0">
                <a:latin typeface="Trebuchet MS" panose="020B0603020202020204" pitchFamily="34" charset="0"/>
              </a:rPr>
              <a:t>Connect an export of the 'clean' incident data to Tableau Public: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We </a:t>
            </a:r>
            <a:r>
              <a:rPr lang="en-AU" sz="1800" b="1" i="1" dirty="0">
                <a:latin typeface="Trebuchet MS" panose="020B0603020202020204" pitchFamily="34" charset="0"/>
              </a:rPr>
              <a:t>created miscellaneous images showing key analysis points </a:t>
            </a:r>
            <a:r>
              <a:rPr lang="en-AU" sz="1800" dirty="0">
                <a:latin typeface="Trebuchet MS" panose="020B0603020202020204" pitchFamily="34" charset="0"/>
              </a:rPr>
              <a:t>we looked at from the data.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1800" dirty="0">
                <a:latin typeface="Trebuchet MS" panose="020B0603020202020204" pitchFamily="34" charset="0"/>
              </a:rPr>
              <a:t>As this was not a major element of our project, we wanted to identify some key points, but are </a:t>
            </a:r>
            <a:r>
              <a:rPr lang="en-AU" sz="1800" b="1" i="1" dirty="0">
                <a:latin typeface="Trebuchet MS" panose="020B0603020202020204" pitchFamily="34" charset="0"/>
              </a:rPr>
              <a:t>not interpreting the results</a:t>
            </a:r>
            <a:r>
              <a:rPr lang="en-AU" sz="1800" dirty="0">
                <a:latin typeface="Trebuchet MS" panose="020B0603020202020204" pitchFamily="34" charset="0"/>
              </a:rPr>
              <a:t>. 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1400" b="1" dirty="0">
                <a:latin typeface="Trebuchet MS" panose="020B0603020202020204" pitchFamily="34" charset="0"/>
              </a:rPr>
              <a:t>Working File:</a:t>
            </a:r>
            <a:r>
              <a:rPr lang="en-AU" sz="1400" dirty="0">
                <a:latin typeface="Trebuchet MS" panose="020B0603020202020204" pitchFamily="34" charset="0"/>
              </a:rPr>
              <a:t> </a:t>
            </a:r>
            <a:r>
              <a:rPr lang="en-AU" sz="14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N/A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bar chart">
            <a:extLst>
              <a:ext uri="{FF2B5EF4-FFF2-40B4-BE49-F238E27FC236}">
                <a16:creationId xmlns:a16="http://schemas.microsoft.com/office/drawing/2014/main" id="{C2C540E8-ECBD-A8EB-FE5B-DBFB20B49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4" y="2276872"/>
            <a:ext cx="2448272" cy="1958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D1BE1ED-7131-F8E5-50E1-CE0FA68B8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276872"/>
            <a:ext cx="243087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E643EC1-E92F-74AE-97CD-7B73EA4BC7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9" y="2276872"/>
            <a:ext cx="243087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9F37B41C-E79F-376B-607E-2DA6CB7422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365104"/>
            <a:ext cx="2448272" cy="1958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5F90E30-4C9A-5D9C-35A1-EE8BFC4764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365104"/>
            <a:ext cx="243087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F05BEC9-A33C-EF4D-2472-785FCD7750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365104"/>
            <a:ext cx="2430879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7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Machine Learning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335360" y="1700808"/>
            <a:ext cx="72008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7200" dirty="0">
                <a:latin typeface="Trebuchet MS" panose="020B0603020202020204" pitchFamily="34" charset="0"/>
              </a:rPr>
              <a:t>We </a:t>
            </a:r>
            <a:r>
              <a:rPr lang="en-AU" sz="7200" b="1" i="1" dirty="0">
                <a:latin typeface="Trebuchet MS" panose="020B0603020202020204" pitchFamily="34" charset="0"/>
              </a:rPr>
              <a:t>created a 4 predictive models using “Random Forests”</a:t>
            </a:r>
            <a:r>
              <a:rPr lang="en-AU" sz="7200" dirty="0">
                <a:latin typeface="Trebuchet MS" panose="020B0603020202020204" pitchFamily="34" charset="0"/>
              </a:rPr>
              <a:t>, requesting a person enter some basic details: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4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'Sex' (Female/Male)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'Age' (Grouped by Decades)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'Occupation' (Grouped Data into General Occupation Types that we determined)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'Operational Process" (Grouped Data for the Workplace that we determined)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4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7200" dirty="0">
                <a:latin typeface="Trebuchet MS" panose="020B0603020202020204" pitchFamily="34" charset="0"/>
              </a:rPr>
              <a:t>The model will then </a:t>
            </a:r>
            <a:r>
              <a:rPr lang="en-AU" sz="7200" b="1" i="1" dirty="0">
                <a:latin typeface="Trebuchet MS" panose="020B0603020202020204" pitchFamily="34" charset="0"/>
              </a:rPr>
              <a:t>use the incident details to predict the outcome </a:t>
            </a:r>
            <a:r>
              <a:rPr lang="en-AU" sz="7200" dirty="0">
                <a:latin typeface="Trebuchet MS" panose="020B0603020202020204" pitchFamily="34" charset="0"/>
              </a:rPr>
              <a:t>of the following fields: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4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'Nature of Injury' - Overall Model Accuracy: 30.0% (Possible Outcomes: 31 options)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'Injured Body Part' - Overall Model Accuracy: 24.9% (Possible Outcomes: 8 options)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 'Source of Injury' - Overall Model Accuracy: 13.9% (Possible Outcomes: 107 options)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4800" dirty="0">
                <a:latin typeface="Trebuchet MS" panose="020B0603020202020204" pitchFamily="34" charset="0"/>
              </a:rPr>
              <a:t>'Activity' - Overall Model Accuracy: 22.2% (Possible Outcomes: 82 options)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4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7200" dirty="0">
                <a:latin typeface="Trebuchet MS" panose="020B0603020202020204" pitchFamily="34" charset="0"/>
              </a:rPr>
              <a:t>We had to s</a:t>
            </a:r>
            <a:r>
              <a:rPr lang="en-AU" sz="7200" b="1" i="1" dirty="0">
                <a:latin typeface="Trebuchet MS" panose="020B0603020202020204" pitchFamily="34" charset="0"/>
              </a:rPr>
              <a:t>tore the models in a “Pickle” file</a:t>
            </a:r>
            <a:r>
              <a:rPr lang="en-AU" sz="7200" dirty="0">
                <a:latin typeface="Trebuchet MS" panose="020B0603020202020204" pitchFamily="34" charset="0"/>
              </a:rPr>
              <a:t>, which allowed us to store (in a file) then import the model in a separate file (such as app.py)…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8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1800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600" b="1" dirty="0">
                <a:latin typeface="Trebuchet MS" panose="020B0603020202020204" pitchFamily="34" charset="0"/>
              </a:rPr>
              <a:t>Working File:</a:t>
            </a:r>
            <a:r>
              <a:rPr lang="en-AU" sz="5600" dirty="0">
                <a:latin typeface="Trebuchet MS" panose="020B0603020202020204" pitchFamily="34" charset="0"/>
              </a:rPr>
              <a:t> </a:t>
            </a:r>
            <a:r>
              <a:rPr lang="en-AU" sz="56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Machine Learning - Data Model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082D9-FDD9-A6FA-B214-84929D5E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700808"/>
            <a:ext cx="4521913" cy="49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 – app.py and app.js Files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129B765-5C75-A566-FF6A-6FAA2A77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988840"/>
            <a:ext cx="10225136" cy="4320480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F224CE-B012-2553-B601-B6F1175F1F5F}"/>
              </a:ext>
            </a:extLst>
          </p:cNvPr>
          <p:cNvSpPr txBox="1">
            <a:spLocks/>
          </p:cNvSpPr>
          <p:nvPr/>
        </p:nvSpPr>
        <p:spPr>
          <a:xfrm>
            <a:off x="407368" y="2420888"/>
            <a:ext cx="6408712" cy="4248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7200" b="1" i="1" dirty="0">
                <a:latin typeface="Trebuchet MS" panose="020B0603020202020204" pitchFamily="34" charset="0"/>
              </a:rPr>
              <a:t>'app.py' renders all of the website templates</a:t>
            </a:r>
            <a:r>
              <a:rPr lang="en-AU" sz="7200" dirty="0">
                <a:latin typeface="Trebuchet MS" panose="020B0603020202020204" pitchFamily="34" charset="0"/>
              </a:rPr>
              <a:t>, which are all straight forward HTML – until we get to the 'questions.html' page.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7200" b="1" i="1" dirty="0">
                <a:latin typeface="Trebuchet MS" panose="020B0603020202020204" pitchFamily="34" charset="0"/>
              </a:rPr>
              <a:t>'app.js' creates all of the drop down boxes and values</a:t>
            </a:r>
            <a:r>
              <a:rPr lang="en-AU" sz="7200" dirty="0">
                <a:latin typeface="Trebuchet MS" panose="020B0603020202020204" pitchFamily="34" charset="0"/>
              </a:rPr>
              <a:t>, then once the user selects their data.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AU" sz="72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AU" sz="7200" dirty="0">
                <a:latin typeface="Trebuchet MS" panose="020B0603020202020204" pitchFamily="34" charset="0"/>
              </a:rPr>
              <a:t>Clicks the </a:t>
            </a:r>
            <a:r>
              <a:rPr lang="en-AU" sz="7200" b="1" i="1" dirty="0">
                <a:latin typeface="Trebuchet MS" panose="020B0603020202020204" pitchFamily="34" charset="0"/>
              </a:rPr>
              <a:t>‘Get my Predictions’ </a:t>
            </a:r>
            <a:r>
              <a:rPr lang="en-AU" sz="7200" dirty="0">
                <a:latin typeface="Trebuchet MS" panose="020B0603020202020204" pitchFamily="34" charset="0"/>
              </a:rPr>
              <a:t>button: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b="1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b="1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7200" b="1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AU" sz="1400" b="1" dirty="0">
              <a:latin typeface="Trebuchet MS" panose="020B0603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5600" b="1" dirty="0">
                <a:latin typeface="Trebuchet MS" panose="020B0603020202020204" pitchFamily="34" charset="0"/>
              </a:rPr>
              <a:t>Working File:</a:t>
            </a:r>
            <a:r>
              <a:rPr lang="en-AU" sz="5600" dirty="0">
                <a:latin typeface="Trebuchet MS" panose="020B0603020202020204" pitchFamily="34" charset="0"/>
              </a:rPr>
              <a:t> </a:t>
            </a:r>
            <a:r>
              <a:rPr lang="en-AU" sz="5600" i="1" u="sng" dirty="0">
                <a:solidFill>
                  <a:srgbClr val="B82D2F"/>
                </a:solidFill>
                <a:latin typeface="Trebuchet MS" panose="020B0603020202020204" pitchFamily="34" charset="0"/>
              </a:rPr>
              <a:t>app.py and app.js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7E8FE2-E7B0-35E4-F88A-C611825A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332656"/>
            <a:ext cx="1111584" cy="7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48447-E859-BAAA-C5A7-733811290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844824"/>
            <a:ext cx="242887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976D6-9C52-6EFD-2904-BD795827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4011599"/>
            <a:ext cx="4551610" cy="2862515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CF1DF6EE-4327-7352-D4D1-04B72D7F2039}"/>
              </a:ext>
            </a:extLst>
          </p:cNvPr>
          <p:cNvSpPr/>
          <p:nvPr/>
        </p:nvSpPr>
        <p:spPr>
          <a:xfrm rot="3788580">
            <a:off x="9218651" y="3492965"/>
            <a:ext cx="2304256" cy="11521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3B5604-2FC7-264E-714C-7F10A24109DD}"/>
              </a:ext>
            </a:extLst>
          </p:cNvPr>
          <p:cNvSpPr/>
          <p:nvPr/>
        </p:nvSpPr>
        <p:spPr>
          <a:xfrm>
            <a:off x="10279449" y="6279257"/>
            <a:ext cx="180020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1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572</TotalTime>
  <Words>1501</Words>
  <Application>Microsoft Office PowerPoint</Application>
  <PresentationFormat>Widescreen</PresentationFormat>
  <Paragraphs>225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Franklin Gothic Medium</vt:lpstr>
      <vt:lpstr>Trebuchet MS</vt:lpstr>
      <vt:lpstr>Medical Design 16x9</vt:lpstr>
      <vt:lpstr>Project 3</vt:lpstr>
      <vt:lpstr>Contents</vt:lpstr>
      <vt:lpstr>Project Intent and Purpose </vt:lpstr>
      <vt:lpstr>Technical Summary – Database/Hosting</vt:lpstr>
      <vt:lpstr>Technical Summary – Data Preparation</vt:lpstr>
      <vt:lpstr>Technical Summary – Data Migration and ETL</vt:lpstr>
      <vt:lpstr>Technical Summary – Initial Visualisations</vt:lpstr>
      <vt:lpstr>Technical Summary – Machine Learning</vt:lpstr>
      <vt:lpstr>Technical Summary – app.py and app.js Files</vt:lpstr>
      <vt:lpstr>Technical Summary – app.py and app.js Files</vt:lpstr>
      <vt:lpstr>Technical Summary – app.py and app.js Files</vt:lpstr>
      <vt:lpstr>Technical Summary – Presentation</vt:lpstr>
      <vt:lpstr>Observations, Limitations and Potential Enhancements to Model</vt:lpstr>
      <vt:lpstr>Observations, Limitations and Potential Enhancements to Model</vt:lpstr>
      <vt:lpstr>Thankyou for listening… Any Questions? </vt:lpstr>
    </vt:vector>
  </TitlesOfParts>
  <Company>Northern Star Resources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Nicholas McMahon (Corporate)</dc:creator>
  <cp:lastModifiedBy>Grant Towers</cp:lastModifiedBy>
  <cp:revision>62</cp:revision>
  <dcterms:created xsi:type="dcterms:W3CDTF">2022-07-19T03:05:55Z</dcterms:created>
  <dcterms:modified xsi:type="dcterms:W3CDTF">2022-08-25T15:24:33Z</dcterms:modified>
</cp:coreProperties>
</file>